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79" r:id="rId2"/>
    <p:sldId id="280" r:id="rId3"/>
    <p:sldId id="284" r:id="rId4"/>
    <p:sldId id="350" r:id="rId5"/>
    <p:sldId id="351" r:id="rId6"/>
    <p:sldId id="274" r:id="rId7"/>
    <p:sldId id="285" r:id="rId8"/>
    <p:sldId id="287" r:id="rId9"/>
    <p:sldId id="306" r:id="rId10"/>
    <p:sldId id="321" r:id="rId11"/>
    <p:sldId id="349" r:id="rId12"/>
    <p:sldId id="341" r:id="rId13"/>
    <p:sldId id="342" r:id="rId14"/>
    <p:sldId id="343" r:id="rId15"/>
    <p:sldId id="344" r:id="rId16"/>
    <p:sldId id="345" r:id="rId17"/>
    <p:sldId id="346" r:id="rId18"/>
    <p:sldId id="352" r:id="rId19"/>
    <p:sldId id="305"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autoAdjust="0"/>
    <p:restoredTop sz="97094" autoAdjust="0"/>
  </p:normalViewPr>
  <p:slideViewPr>
    <p:cSldViewPr>
      <p:cViewPr>
        <p:scale>
          <a:sx n="90" d="100"/>
          <a:sy n="90" d="100"/>
        </p:scale>
        <p:origin x="-955" y="-5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7D627-3054-4C2E-A4DD-D5227A7DA79C}" type="datetimeFigureOut">
              <a:rPr lang="en-IN" smtClean="0"/>
              <a:pPr/>
              <a:t>07-07-2021</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701BF-274D-4E3B-9599-B93DD904C7E3}" type="slidenum">
              <a:rPr lang="en-IN" smtClean="0"/>
              <a:pPr/>
              <a:t>‹#›</a:t>
            </a:fld>
            <a:endParaRPr lang="en-IN" dirty="0"/>
          </a:p>
        </p:txBody>
      </p:sp>
    </p:spTree>
    <p:extLst>
      <p:ext uri="{BB962C8B-B14F-4D97-AF65-F5344CB8AC3E}">
        <p14:creationId xmlns:p14="http://schemas.microsoft.com/office/powerpoint/2010/main" xmlns="" val="166467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dirty="0"/>
          </a:p>
        </p:txBody>
      </p:sp>
      <p:sp>
        <p:nvSpPr>
          <p:cNvPr id="13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040225-2A1C-4088-B404-EBE6FB1A28DF}" type="slidenum">
              <a:rPr lang="en-IN" smtClean="0"/>
              <a:pPr fontAlgn="base">
                <a:spcBef>
                  <a:spcPct val="0"/>
                </a:spcBef>
                <a:spcAft>
                  <a:spcPct val="0"/>
                </a:spcAft>
                <a:defRPr/>
              </a:pPr>
              <a:t>1</a:t>
            </a:fld>
            <a:endParaRPr lang="en-IN" dirty="0"/>
          </a:p>
        </p:txBody>
      </p:sp>
    </p:spTree>
    <p:extLst>
      <p:ext uri="{BB962C8B-B14F-4D97-AF65-F5344CB8AC3E}">
        <p14:creationId xmlns:p14="http://schemas.microsoft.com/office/powerpoint/2010/main" xmlns="" val="167750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dirty="0"/>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dirty="0"/>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r>
              <a:rPr lang="en-US" altLang="en-US"/>
              <a:t>Click to edit Master title style</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en-US"/>
              <a:t>Click to edit Master subtitle style</a:t>
            </a:r>
          </a:p>
        </p:txBody>
      </p:sp>
      <p:sp>
        <p:nvSpPr>
          <p:cNvPr id="6" name="Rectangle 4"/>
          <p:cNvSpPr>
            <a:spLocks noGrp="1" noChangeArrowheads="1"/>
          </p:cNvSpPr>
          <p:nvPr>
            <p:ph type="dt" sz="half" idx="10"/>
          </p:nvPr>
        </p:nvSpPr>
        <p:spPr/>
        <p:txBody>
          <a:bodyPr/>
          <a:lstStyle>
            <a:lvl1pPr>
              <a:defRPr smtClean="0"/>
            </a:lvl1pPr>
          </a:lstStyle>
          <a:p>
            <a:fld id="{1D8BD707-D9CF-40AE-B4C6-C98DA3205C09}" type="datetimeFigureOut">
              <a:rPr lang="en-US" smtClean="0"/>
              <a:pPr/>
              <a:t>7/7/2021</a:t>
            </a:fld>
            <a:endParaRPr lang="en-US" dirty="0"/>
          </a:p>
        </p:txBody>
      </p:sp>
      <p:sp>
        <p:nvSpPr>
          <p:cNvPr id="7" name="Rectangle 5"/>
          <p:cNvSpPr>
            <a:spLocks noGrp="1" noChangeArrowheads="1"/>
          </p:cNvSpPr>
          <p:nvPr>
            <p:ph type="ftr" sz="quarter" idx="11"/>
          </p:nvPr>
        </p:nvSpPr>
        <p:spPr>
          <a:xfrm>
            <a:off x="3124200" y="6243638"/>
            <a:ext cx="2895600" cy="457200"/>
          </a:xfrm>
        </p:spPr>
        <p:txBody>
          <a:bodyPr/>
          <a:lstStyle>
            <a:lvl1pPr>
              <a:defRPr smtClean="0"/>
            </a:lvl1pPr>
          </a:lstStyle>
          <a:p>
            <a:endParaRPr lang="en-US" dirty="0"/>
          </a:p>
        </p:txBody>
      </p:sp>
      <p:sp>
        <p:nvSpPr>
          <p:cNvPr id="8" name="Rectangle 6"/>
          <p:cNvSpPr>
            <a:spLocks noGrp="1" noChangeArrowheads="1"/>
          </p:cNvSpPr>
          <p:nvPr>
            <p:ph type="sldNum" sz="quarter" idx="12"/>
          </p:nvPr>
        </p:nvSpPr>
        <p:spPr/>
        <p:txBody>
          <a:bodyPr/>
          <a:lstStyle>
            <a:lvl1pPr>
              <a:defRPr smtClean="0"/>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0725"/>
          </a:xfrm>
        </p:spPr>
        <p:txBody>
          <a:bodyPr/>
          <a:lstStyle/>
          <a:p>
            <a:pPr lvl="0"/>
            <a:r>
              <a:rPr lang="en-US" noProof="0" dirty="0"/>
              <a:t>Click icon to add table</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7" name="Rectangle 5"/>
          <p:cNvSpPr>
            <a:spLocks noGrp="1" noChangeArrowheads="1"/>
          </p:cNvSpPr>
          <p:nvPr>
            <p:ph type="ftr" sz="quarter" idx="11"/>
          </p:nvPr>
        </p:nvSpPr>
        <p:spPr>
          <a:ln/>
        </p:spPr>
        <p:txBody>
          <a:bodyPr/>
          <a:lstStyle>
            <a:lvl1pPr>
              <a:defRPr/>
            </a:lvl1pPr>
          </a:lstStyle>
          <a:p>
            <a:endParaRPr lang="en-US" dirty="0"/>
          </a:p>
        </p:txBody>
      </p:sp>
      <p:sp>
        <p:nvSpPr>
          <p:cNvPr id="8"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600200"/>
            <a:ext cx="4038600" cy="4530725"/>
          </a:xfrm>
        </p:spPr>
        <p:txBody>
          <a:bodyPr/>
          <a:lstStyle/>
          <a:p>
            <a:pPr lvl="0"/>
            <a:r>
              <a:rPr lang="en-US" noProof="0" dirty="0"/>
              <a:t>Click icon to add chart</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pic>
        <p:nvPicPr>
          <p:cNvPr id="7" name="Picture 6" descr="image001.png"/>
          <p:cNvPicPr>
            <a:picLocks noChangeAspect="1"/>
          </p:cNvPicPr>
          <p:nvPr/>
        </p:nvPicPr>
        <p:blipFill>
          <a:blip r:embed="rId2" cstate="print"/>
          <a:stretch>
            <a:fillRect/>
          </a:stretch>
        </p:blipFill>
        <p:spPr>
          <a:xfrm>
            <a:off x="8229600" y="228600"/>
            <a:ext cx="774259" cy="77425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pic>
        <p:nvPicPr>
          <p:cNvPr id="5" name="Picture 4" descr="image001.png"/>
          <p:cNvPicPr>
            <a:picLocks noChangeAspect="1"/>
          </p:cNvPicPr>
          <p:nvPr/>
        </p:nvPicPr>
        <p:blipFill>
          <a:blip r:embed="rId2" cstate="print"/>
          <a:stretch>
            <a:fillRect/>
          </a:stretch>
        </p:blipFill>
        <p:spPr>
          <a:xfrm>
            <a:off x="8293541" y="76200"/>
            <a:ext cx="774259" cy="774259"/>
          </a:xfrm>
          <a:prstGeom prst="rect">
            <a:avLst/>
          </a:prstGeom>
        </p:spPr>
      </p:pic>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7/7/2021</a:t>
            </a:fld>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09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mj-lt"/>
              </a:defRPr>
            </a:lvl1pPr>
          </a:lstStyle>
          <a:p>
            <a:fld id="{1D8BD707-D9CF-40AE-B4C6-C98DA3205C09}" type="datetimeFigureOut">
              <a:rPr lang="en-US" smtClean="0"/>
              <a:pPr/>
              <a:t>7/7/2021</a:t>
            </a:fld>
            <a:endParaRPr lang="en-US" dirty="0"/>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smtClean="0">
                <a:latin typeface="+mj-lt"/>
              </a:defRPr>
            </a:lvl1pPr>
          </a:lstStyle>
          <a:p>
            <a:endParaRPr lang="en-US" dirty="0"/>
          </a:p>
        </p:txBody>
      </p:sp>
      <p:sp>
        <p:nvSpPr>
          <p:cNvPr id="615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mj-lt"/>
              </a:defRPr>
            </a:lvl1pPr>
          </a:lstStyle>
          <a:p>
            <a:fld id="{B6F15528-21DE-4FAA-801E-634DDDAF4B2B}" type="slidenum">
              <a:rPr lang="en-US" smtClean="0"/>
              <a:pPr/>
              <a:t>‹#›</a:t>
            </a:fld>
            <a:endParaRPr lang="en-US" dirty="0"/>
          </a:p>
        </p:txBody>
      </p:sp>
      <p:sp>
        <p:nvSpPr>
          <p:cNvPr id="615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dirty="0"/>
          </a:p>
        </p:txBody>
      </p:sp>
      <p:sp>
        <p:nvSpPr>
          <p:cNvPr id="615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wipe(left)">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wipe(left)">
                                      <p:cBhvr>
                                        <p:cTn id="12" dur="500"/>
                                        <p:tgtEl>
                                          <p:spTgt spid="4099">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wipe(left)">
                                      <p:cBhvr>
                                        <p:cTn id="15" dur="500"/>
                                        <p:tgtEl>
                                          <p:spTgt spid="4099">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099">
                                            <p:txEl>
                                              <p:pRg st="3" end="3"/>
                                            </p:txEl>
                                          </p:spTgt>
                                        </p:tgtEl>
                                        <p:attrNameLst>
                                          <p:attrName>style.visibility</p:attrName>
                                        </p:attrNameLst>
                                      </p:cBhvr>
                                      <p:to>
                                        <p:strVal val="visible"/>
                                      </p:to>
                                    </p:set>
                                    <p:animEffect transition="in" filter="wipe(left)">
                                      <p:cBhvr>
                                        <p:cTn id="18" dur="500"/>
                                        <p:tgtEl>
                                          <p:spTgt spid="4099">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animEffect transition="in" filter="wipe(left)">
                                      <p:cBhvr>
                                        <p:cTn id="21"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bldLvl="5" autoUpdateAnimBg="0"/>
    </p:bld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codecademy.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p:cNvSpPr>
          <p:nvPr>
            <p:ph type="ctrTitle"/>
          </p:nvPr>
        </p:nvSpPr>
        <p:spPr>
          <a:xfrm>
            <a:off x="762000" y="1295400"/>
            <a:ext cx="7623175" cy="1752600"/>
          </a:xfrm>
        </p:spPr>
        <p:txBody>
          <a:bodyPr/>
          <a:lstStyle/>
          <a:p>
            <a:pPr algn="ctr"/>
            <a: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t>EXAM </a:t>
            </a:r>
            <a:r>
              <a:rPr lang="en-IN" sz="3200" dirty="0">
                <a:effectLst>
                  <a:outerShdw blurRad="38100" dist="38100" dir="2700000" algn="tl">
                    <a:srgbClr val="000000">
                      <a:alpha val="43137"/>
                    </a:srgbClr>
                  </a:outerShdw>
                </a:effectLst>
                <a:latin typeface="Times New Roman" pitchFamily="18" charset="0"/>
                <a:cs typeface="Times New Roman" pitchFamily="18" charset="0"/>
              </a:rPr>
              <a:t>SEATING ARRANGEMENT </a:t>
            </a:r>
            <a: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t>SYSTEM</a:t>
            </a:r>
            <a:br>
              <a:rPr lang="en-IN" sz="3200" dirty="0" smtClean="0">
                <a:effectLst>
                  <a:outerShdw blurRad="38100" dist="38100" dir="2700000" algn="tl">
                    <a:srgbClr val="000000">
                      <a:alpha val="43137"/>
                    </a:srgbClr>
                  </a:outerShdw>
                </a:effectLst>
                <a:latin typeface="Times New Roman" pitchFamily="18" charset="0"/>
                <a:cs typeface="Times New Roman" pitchFamily="18" charset="0"/>
              </a:rPr>
            </a:br>
            <a:r>
              <a:rPr lang="en-IN" sz="2400" dirty="0" err="1"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GitHub</a:t>
            </a:r>
            <a: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Link</a:t>
            </a:r>
            <a: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t>
            </a:r>
            <a:b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br>
            <a: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https</a:t>
            </a:r>
            <a:r>
              <a:rPr lang="en-IN" sz="24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://github.com/Lakshmikala77/EXAM-SEATING.git</a:t>
            </a:r>
            <a:r>
              <a:rPr lang="en-IN" sz="3200" dirty="0">
                <a:effectLst>
                  <a:outerShdw blurRad="38100" dist="38100" dir="2700000" algn="tl">
                    <a:srgbClr val="000000">
                      <a:alpha val="43137"/>
                    </a:srgbClr>
                  </a:outerShdw>
                </a:effectLst>
                <a:cs typeface="Times New Roman" pitchFamily="18" charset="0"/>
              </a:rPr>
              <a:t/>
            </a:r>
            <a:br>
              <a:rPr lang="en-IN" sz="3200" dirty="0">
                <a:effectLst>
                  <a:outerShdw blurRad="38100" dist="38100" dir="2700000" algn="tl">
                    <a:srgbClr val="000000">
                      <a:alpha val="43137"/>
                    </a:srgbClr>
                  </a:outerShdw>
                </a:effectLst>
                <a:cs typeface="Times New Roman" pitchFamily="18" charset="0"/>
              </a:rPr>
            </a:br>
            <a:r>
              <a:rPr lang="en-IN" sz="3200" dirty="0">
                <a:effectLst>
                  <a:outerShdw blurRad="38100" dist="38100" dir="2700000" algn="tl">
                    <a:srgbClr val="000000">
                      <a:alpha val="43137"/>
                    </a:srgbClr>
                  </a:outerShdw>
                </a:effectLst>
                <a:cs typeface="Times New Roman" pitchFamily="18" charset="0"/>
              </a:rPr>
              <a:t/>
            </a:r>
            <a:br>
              <a:rPr lang="en-IN" sz="3200" dirty="0">
                <a:effectLst>
                  <a:outerShdw blurRad="38100" dist="38100" dir="2700000" algn="tl">
                    <a:srgbClr val="000000">
                      <a:alpha val="43137"/>
                    </a:srgbClr>
                  </a:outerShdw>
                </a:effectLst>
                <a:cs typeface="Times New Roman" pitchFamily="18" charset="0"/>
              </a:rPr>
            </a:br>
            <a:endParaRPr lang="en-IN" sz="2000" dirty="0">
              <a:effectLst>
                <a:outerShdw blurRad="38100" dist="38100" dir="2700000" algn="tl">
                  <a:srgbClr val="000000">
                    <a:alpha val="43137"/>
                  </a:srgbClr>
                </a:outerShdw>
              </a:effectLst>
              <a:cs typeface="Times New Roman" pitchFamily="18" charset="0"/>
            </a:endParaRPr>
          </a:p>
        </p:txBody>
      </p:sp>
      <p:sp>
        <p:nvSpPr>
          <p:cNvPr id="6147" name="Subtitle 4"/>
          <p:cNvSpPr>
            <a:spLocks noGrp="1"/>
          </p:cNvSpPr>
          <p:nvPr>
            <p:ph type="subTitle" idx="1"/>
          </p:nvPr>
        </p:nvSpPr>
        <p:spPr>
          <a:xfrm>
            <a:off x="685800" y="4114800"/>
            <a:ext cx="7848600" cy="1676400"/>
          </a:xfrm>
        </p:spPr>
        <p:txBody>
          <a:bodyPr>
            <a:normAutofit/>
          </a:bodyPr>
          <a:lstStyle/>
          <a:p>
            <a:pPr eaLnBrk="1" hangingPunct="1"/>
            <a:r>
              <a:rPr lang="en-US" sz="1600" b="1" dirty="0">
                <a:latin typeface="Times New Roman" pitchFamily="18" charset="0"/>
                <a:cs typeface="Times New Roman" pitchFamily="18" charset="0"/>
              </a:rPr>
              <a:t>Batch No: A-02			             Project Guide:</a:t>
            </a:r>
          </a:p>
          <a:p>
            <a:pPr eaLnBrk="1" hangingPunct="1"/>
            <a:r>
              <a:rPr lang="en-US" sz="1600" dirty="0">
                <a:latin typeface="Times New Roman" pitchFamily="18" charset="0"/>
                <a:cs typeface="Times New Roman" pitchFamily="18" charset="0"/>
              </a:rPr>
              <a:t>LAKSHMI KALA C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174G1A0530)                     Mr.M.NARASIMHULU,M.Tech.</a:t>
            </a:r>
            <a:endParaRPr lang="en-US" sz="1600" baseline="-25000" dirty="0">
              <a:latin typeface="Times New Roman" pitchFamily="18" charset="0"/>
              <a:cs typeface="Times New Roman" pitchFamily="18" charset="0"/>
            </a:endParaRPr>
          </a:p>
          <a:p>
            <a:r>
              <a:rPr lang="en-US" sz="1600" dirty="0">
                <a:latin typeface="Times New Roman" pitchFamily="18" charset="0"/>
                <a:cs typeface="Times New Roman" pitchFamily="18" charset="0"/>
              </a:rPr>
              <a:t>GOVARDHAN D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174G1A0519)	                   Assistant Professor</a:t>
            </a:r>
          </a:p>
          <a:p>
            <a:r>
              <a:rPr lang="en-US" sz="1600" dirty="0">
                <a:latin typeface="Times New Roman" pitchFamily="18" charset="0"/>
                <a:cs typeface="Times New Roman" pitchFamily="18" charset="0"/>
              </a:rPr>
              <a:t>BHARATHI N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174G1A0513)</a:t>
            </a:r>
          </a:p>
          <a:p>
            <a:r>
              <a:rPr lang="en-US" sz="1600" dirty="0">
                <a:latin typeface="Times New Roman" pitchFamily="18" charset="0"/>
                <a:cs typeface="Times New Roman" pitchFamily="18" charset="0"/>
              </a:rPr>
              <a:t>ASWINI S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174G1A0512)</a:t>
            </a:r>
          </a:p>
        </p:txBody>
      </p:sp>
      <p:sp>
        <p:nvSpPr>
          <p:cNvPr id="6148" name="TextBox 5"/>
          <p:cNvSpPr txBox="1">
            <a:spLocks noChangeArrowheads="1"/>
          </p:cNvSpPr>
          <p:nvPr/>
        </p:nvSpPr>
        <p:spPr bwMode="auto">
          <a:xfrm>
            <a:off x="1447800" y="5967412"/>
            <a:ext cx="7086600" cy="1016000"/>
          </a:xfrm>
          <a:prstGeom prst="rect">
            <a:avLst/>
          </a:prstGeom>
          <a:noFill/>
          <a:ln w="9525">
            <a:noFill/>
            <a:miter lim="800000"/>
            <a:headEnd/>
            <a:tailEnd/>
          </a:ln>
        </p:spPr>
        <p:txBody>
          <a:bodyPr>
            <a:spAutoFit/>
          </a:bodyPr>
          <a:lstStyle/>
          <a:p>
            <a:pPr algn="ctr"/>
            <a:r>
              <a:rPr lang="en-US" sz="2400" b="1" dirty="0">
                <a:latin typeface="+mj-lt"/>
              </a:rPr>
              <a:t>Srinivasa Ramanujan Institute of Technology</a:t>
            </a:r>
          </a:p>
          <a:p>
            <a:pPr algn="ctr"/>
            <a:r>
              <a:rPr lang="en-US" b="1" dirty="0">
                <a:latin typeface="+mj-lt"/>
              </a:rPr>
              <a:t>Department of Computer Science &amp; Engineering</a:t>
            </a:r>
          </a:p>
          <a:p>
            <a:endParaRPr lang="en-US" dirty="0"/>
          </a:p>
        </p:txBody>
      </p:sp>
      <p:pic>
        <p:nvPicPr>
          <p:cNvPr id="6149" name="Picture 2"/>
          <p:cNvPicPr>
            <a:picLocks noChangeAspect="1" noChangeArrowheads="1"/>
          </p:cNvPicPr>
          <p:nvPr/>
        </p:nvPicPr>
        <p:blipFill>
          <a:blip r:embed="rId3" cstate="print"/>
          <a:srcRect/>
          <a:stretch>
            <a:fillRect/>
          </a:stretch>
        </p:blipFill>
        <p:spPr bwMode="auto">
          <a:xfrm>
            <a:off x="685800" y="5929312"/>
            <a:ext cx="958850" cy="81438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2000" advTm="4000">
        <p14:gallery dir="l"/>
      </p:transition>
    </mc:Choice>
    <mc:Fallback>
      <p:transition spd="slow" advTm="4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92AC97-2EF2-429D-B349-EBA46894B300}"/>
              </a:ext>
            </a:extLst>
          </p:cNvPr>
          <p:cNvSpPr>
            <a:spLocks noGrp="1"/>
          </p:cNvSpPr>
          <p:nvPr>
            <p:ph type="title"/>
          </p:nvPr>
        </p:nvSpPr>
        <p:spPr/>
        <p:txBody>
          <a:bodyPr/>
          <a:lstStyle/>
          <a:p>
            <a:r>
              <a:rPr lang="en-US" dirty="0"/>
              <a:t>Module Description</a:t>
            </a:r>
            <a:endParaRPr lang="en-IN" dirty="0"/>
          </a:p>
        </p:txBody>
      </p:sp>
      <p:sp>
        <p:nvSpPr>
          <p:cNvPr id="3" name="Content Placeholder 2">
            <a:extLst>
              <a:ext uri="{FF2B5EF4-FFF2-40B4-BE49-F238E27FC236}">
                <a16:creationId xmlns:a16="http://schemas.microsoft.com/office/drawing/2014/main" xmlns="" id="{5AC227D3-7BE9-4E91-BC06-74F1EAE4E02B}"/>
              </a:ext>
            </a:extLst>
          </p:cNvPr>
          <p:cNvSpPr>
            <a:spLocks noGrp="1"/>
          </p:cNvSpPr>
          <p:nvPr>
            <p:ph idx="1"/>
          </p:nvPr>
        </p:nvSpPr>
        <p:spPr>
          <a:xfrm>
            <a:off x="457200" y="914400"/>
            <a:ext cx="8229600" cy="5216525"/>
          </a:xfrm>
        </p:spPr>
        <p:txBody>
          <a:bodyPr/>
          <a:lstStyle/>
          <a:p>
            <a:pPr>
              <a:buFont typeface="Wingdings" pitchFamily="2" charset="2"/>
              <a:buChar char="§"/>
            </a:pPr>
            <a:r>
              <a:rPr lang="en-US" sz="2000" b="1" dirty="0">
                <a:latin typeface="+mj-lt"/>
              </a:rPr>
              <a:t>Admin Login Module</a:t>
            </a:r>
            <a:r>
              <a:rPr lang="en-US" sz="2000" dirty="0">
                <a:latin typeface="+mj-lt"/>
              </a:rPr>
              <a:t>:</a:t>
            </a:r>
          </a:p>
          <a:p>
            <a:pPr marL="0" indent="0">
              <a:buNone/>
            </a:pPr>
            <a:r>
              <a:rPr lang="en-US" sz="2000" dirty="0">
                <a:latin typeface="+mj-lt"/>
              </a:rPr>
              <a:t> 	Here admin has to login by using their unique username and password.    	Admin is the only authorized person to access. </a:t>
            </a:r>
          </a:p>
          <a:p>
            <a:pPr>
              <a:buFont typeface="Wingdings" pitchFamily="2" charset="2"/>
              <a:buChar char="§"/>
            </a:pPr>
            <a:r>
              <a:rPr lang="en-IN" sz="2000" b="1" dirty="0">
                <a:latin typeface="+mj-lt"/>
              </a:rPr>
              <a:t>Student Data entry Module:</a:t>
            </a:r>
          </a:p>
          <a:p>
            <a:pPr marL="0" indent="0">
              <a:buNone/>
            </a:pPr>
            <a:r>
              <a:rPr lang="en-IN" sz="2000" dirty="0">
                <a:latin typeface="+mj-lt"/>
              </a:rPr>
              <a:t>	In this, the admin can add the students data </a:t>
            </a:r>
            <a:r>
              <a:rPr lang="en-IN" sz="2000" dirty="0" smtClean="0">
                <a:latin typeface="+mj-lt"/>
              </a:rPr>
              <a:t>.</a:t>
            </a:r>
          </a:p>
          <a:p>
            <a:pPr marL="0" indent="0">
              <a:buFont typeface="Wingdings" pitchFamily="2" charset="2"/>
              <a:buChar char="§"/>
            </a:pPr>
            <a:r>
              <a:rPr lang="en-IN" sz="2000" b="1" dirty="0" smtClean="0">
                <a:latin typeface="+mj-lt"/>
              </a:rPr>
              <a:t>    Faculty Data Module:</a:t>
            </a:r>
          </a:p>
          <a:p>
            <a:pPr marL="0" indent="0">
              <a:buNone/>
            </a:pPr>
            <a:r>
              <a:rPr lang="en-IN" sz="2000" dirty="0" smtClean="0">
                <a:latin typeface="+mj-lt"/>
              </a:rPr>
              <a:t>	In this, the admin can allocate the class room for invigilators.</a:t>
            </a:r>
            <a:endParaRPr lang="en-IN" sz="2000" dirty="0">
              <a:latin typeface="+mj-lt"/>
            </a:endParaRPr>
          </a:p>
          <a:p>
            <a:pPr marL="0" indent="0">
              <a:buFont typeface="Wingdings" pitchFamily="2" charset="2"/>
              <a:buChar char="§"/>
            </a:pPr>
            <a:r>
              <a:rPr lang="en-IN" sz="2000" b="1" dirty="0">
                <a:latin typeface="+mj-lt"/>
              </a:rPr>
              <a:t>   Exam Seating Arrangement Module:</a:t>
            </a:r>
          </a:p>
          <a:p>
            <a:pPr marL="0" indent="0">
              <a:buNone/>
            </a:pPr>
            <a:r>
              <a:rPr lang="en-IN" sz="2000" dirty="0">
                <a:latin typeface="+mj-lt"/>
              </a:rPr>
              <a:t>	In this, the admin can allocate the rooms for the students.</a:t>
            </a:r>
          </a:p>
          <a:p>
            <a:pPr>
              <a:buFont typeface="Wingdings" panose="05000000000000000000" pitchFamily="2" charset="2"/>
              <a:buChar char="§"/>
            </a:pPr>
            <a:r>
              <a:rPr lang="en-IN" sz="2000" b="1" dirty="0">
                <a:latin typeface="+mj-lt"/>
              </a:rPr>
              <a:t>Display Module:</a:t>
            </a:r>
          </a:p>
          <a:p>
            <a:pPr marL="344487" lvl="1" indent="0">
              <a:buNone/>
            </a:pPr>
            <a:r>
              <a:rPr lang="en-IN" sz="2000" dirty="0">
                <a:latin typeface="+mj-lt"/>
              </a:rPr>
              <a:t>	In this , the admin can see the updated data.</a:t>
            </a:r>
          </a:p>
          <a:p>
            <a:pPr marL="17462" indent="0">
              <a:buFont typeface="Wingdings" pitchFamily="2" charset="2"/>
              <a:buChar char="§"/>
            </a:pPr>
            <a:r>
              <a:rPr lang="en-IN" sz="2000" dirty="0">
                <a:latin typeface="+mj-lt"/>
              </a:rPr>
              <a:t>   </a:t>
            </a:r>
            <a:r>
              <a:rPr lang="en-IN" sz="2000" b="1" dirty="0">
                <a:latin typeface="+mj-lt"/>
              </a:rPr>
              <a:t>Print Module</a:t>
            </a:r>
            <a:r>
              <a:rPr lang="en-IN" sz="2400" b="1" dirty="0">
                <a:latin typeface="+mj-lt"/>
              </a:rPr>
              <a:t>:</a:t>
            </a:r>
          </a:p>
          <a:p>
            <a:pPr marL="344487" lvl="1" indent="0">
              <a:buNone/>
            </a:pPr>
            <a:r>
              <a:rPr lang="en-IN" sz="2000" dirty="0">
                <a:latin typeface="+mj-lt"/>
              </a:rPr>
              <a:t>	In this, the admin can print the updated data</a:t>
            </a:r>
            <a:r>
              <a:rPr lang="en-IN" sz="1600" dirty="0"/>
              <a:t>.</a:t>
            </a:r>
          </a:p>
        </p:txBody>
      </p:sp>
    </p:spTree>
    <p:extLst>
      <p:ext uri="{BB962C8B-B14F-4D97-AF65-F5344CB8AC3E}">
        <p14:creationId xmlns:p14="http://schemas.microsoft.com/office/powerpoint/2010/main" xmlns="" val="797584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Outputs</a:t>
            </a:r>
            <a:br>
              <a:rPr lang="en-US" dirty="0" smtClean="0"/>
            </a:br>
            <a:r>
              <a:rPr lang="en-US" sz="2000" dirty="0" smtClean="0"/>
              <a:t>Admin login                                                Home page </a:t>
            </a:r>
            <a:endParaRPr lang="en-US" sz="2000" dirty="0"/>
          </a:p>
        </p:txBody>
      </p:sp>
      <p:pic>
        <p:nvPicPr>
          <p:cNvPr id="5" name="Content Placeholder 4" descr="2021-06-15 (12).png"/>
          <p:cNvPicPr>
            <a:picLocks noGrp="1" noChangeAspect="1"/>
          </p:cNvPicPr>
          <p:nvPr>
            <p:ph idx="1"/>
          </p:nvPr>
        </p:nvPicPr>
        <p:blipFill>
          <a:blip r:embed="rId2" cstate="print"/>
          <a:stretch>
            <a:fillRect/>
          </a:stretch>
        </p:blipFill>
        <p:spPr>
          <a:xfrm>
            <a:off x="544689" y="1600201"/>
            <a:ext cx="3265311" cy="3733800"/>
          </a:xfrm>
        </p:spPr>
      </p:pic>
      <p:pic>
        <p:nvPicPr>
          <p:cNvPr id="6" name="Picture 5" descr="2021-06-15 (13).png"/>
          <p:cNvPicPr>
            <a:picLocks noChangeAspect="1"/>
          </p:cNvPicPr>
          <p:nvPr/>
        </p:nvPicPr>
        <p:blipFill>
          <a:blip r:embed="rId3" cstate="print"/>
          <a:stretch>
            <a:fillRect/>
          </a:stretch>
        </p:blipFill>
        <p:spPr>
          <a:xfrm>
            <a:off x="3962400" y="1676400"/>
            <a:ext cx="4876800" cy="365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Student data Insertion 			Lecturer data insertion</a:t>
            </a:r>
            <a:endParaRPr lang="en-US" sz="2000" dirty="0"/>
          </a:p>
        </p:txBody>
      </p:sp>
      <p:pic>
        <p:nvPicPr>
          <p:cNvPr id="7" name="Content Placeholder 6" descr="2021-06-15 (16).png"/>
          <p:cNvPicPr>
            <a:picLocks noGrp="1" noChangeAspect="1"/>
          </p:cNvPicPr>
          <p:nvPr>
            <p:ph idx="1"/>
          </p:nvPr>
        </p:nvPicPr>
        <p:blipFill>
          <a:blip r:embed="rId2" cstate="print"/>
          <a:stretch>
            <a:fillRect/>
          </a:stretch>
        </p:blipFill>
        <p:spPr>
          <a:xfrm>
            <a:off x="457200" y="1600200"/>
            <a:ext cx="3722511" cy="4530725"/>
          </a:xfrm>
        </p:spPr>
      </p:pic>
      <p:pic>
        <p:nvPicPr>
          <p:cNvPr id="9" name="Picture 8" descr="2021-06-15 (16).png"/>
          <p:cNvPicPr>
            <a:picLocks noChangeAspect="1"/>
          </p:cNvPicPr>
          <p:nvPr/>
        </p:nvPicPr>
        <p:blipFill>
          <a:blip r:embed="rId3" cstate="print"/>
          <a:stretch>
            <a:fillRect/>
          </a:stretch>
        </p:blipFill>
        <p:spPr>
          <a:xfrm>
            <a:off x="4648200" y="1676400"/>
            <a:ext cx="4495800" cy="4324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Home page of Block   </a:t>
            </a:r>
            <a:r>
              <a:rPr lang="en-US" sz="2000" dirty="0" smtClean="0"/>
              <a:t>		</a:t>
            </a:r>
            <a:r>
              <a:rPr lang="en-US" sz="2800" dirty="0" smtClean="0"/>
              <a:t> </a:t>
            </a:r>
            <a:r>
              <a:rPr lang="en-US" sz="2800" dirty="0" smtClean="0"/>
              <a:t>Automatic </a:t>
            </a:r>
            <a:r>
              <a:rPr lang="en-US" sz="2800" dirty="0" smtClean="0"/>
              <a:t>allocation </a:t>
            </a:r>
            <a:endParaRPr lang="en-US" sz="2800" dirty="0"/>
          </a:p>
        </p:txBody>
      </p:sp>
      <p:pic>
        <p:nvPicPr>
          <p:cNvPr id="10" name="Picture 9" descr="2021-06-16 (7).png"/>
          <p:cNvPicPr>
            <a:picLocks noChangeAspect="1"/>
          </p:cNvPicPr>
          <p:nvPr/>
        </p:nvPicPr>
        <p:blipFill>
          <a:blip r:embed="rId2" cstate="print"/>
          <a:stretch>
            <a:fillRect/>
          </a:stretch>
        </p:blipFill>
        <p:spPr>
          <a:xfrm>
            <a:off x="4114800" y="1447800"/>
            <a:ext cx="5029200" cy="4191000"/>
          </a:xfrm>
          <a:prstGeom prst="rect">
            <a:avLst/>
          </a:prstGeom>
        </p:spPr>
      </p:pic>
      <p:sp>
        <p:nvSpPr>
          <p:cNvPr id="5" name="Content Placeholder 4"/>
          <p:cNvSpPr>
            <a:spLocks noGrp="1"/>
          </p:cNvSpPr>
          <p:nvPr>
            <p:ph idx="1"/>
          </p:nvPr>
        </p:nvSpPr>
        <p:spPr>
          <a:xfrm>
            <a:off x="457200" y="1295400"/>
            <a:ext cx="8229600" cy="4835525"/>
          </a:xfrm>
        </p:spPr>
        <p:txBody>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81000" y="1524000"/>
            <a:ext cx="3657600" cy="42672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allocated rooms</a:t>
            </a:r>
            <a:endParaRPr lang="en-US" dirty="0"/>
          </a:p>
        </p:txBody>
      </p:sp>
      <p:pic>
        <p:nvPicPr>
          <p:cNvPr id="6" name="Content Placeholder 5" descr="2021-06-15 (20).png"/>
          <p:cNvPicPr>
            <a:picLocks noGrp="1" noChangeAspect="1"/>
          </p:cNvPicPr>
          <p:nvPr>
            <p:ph idx="1"/>
          </p:nvPr>
        </p:nvPicPr>
        <p:blipFill>
          <a:blip r:embed="rId2" cstate="print"/>
          <a:stretch>
            <a:fillRect/>
          </a:stretch>
        </p:blipFill>
        <p:spPr>
          <a:xfrm>
            <a:off x="228601" y="1600200"/>
            <a:ext cx="3962400" cy="4530725"/>
          </a:xfrm>
        </p:spPr>
      </p:pic>
      <p:pic>
        <p:nvPicPr>
          <p:cNvPr id="7" name="Picture 6" descr="2021-06-15 (21).png"/>
          <p:cNvPicPr>
            <a:picLocks noChangeAspect="1"/>
          </p:cNvPicPr>
          <p:nvPr/>
        </p:nvPicPr>
        <p:blipFill>
          <a:blip r:embed="rId3" cstate="print"/>
          <a:stretch>
            <a:fillRect/>
          </a:stretch>
        </p:blipFill>
        <p:spPr>
          <a:xfrm>
            <a:off x="4419600" y="1600200"/>
            <a:ext cx="4724400" cy="441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for external exams </a:t>
            </a:r>
            <a:endParaRPr lang="en-US" dirty="0"/>
          </a:p>
        </p:txBody>
      </p:sp>
      <p:pic>
        <p:nvPicPr>
          <p:cNvPr id="5" name="Content Placeholder 4" descr="2021-06-15 (23).png"/>
          <p:cNvPicPr>
            <a:picLocks noGrp="1" noChangeAspect="1"/>
          </p:cNvPicPr>
          <p:nvPr>
            <p:ph idx="1"/>
          </p:nvPr>
        </p:nvPicPr>
        <p:blipFill>
          <a:blip r:embed="rId2" cstate="print"/>
          <a:stretch>
            <a:fillRect/>
          </a:stretch>
        </p:blipFill>
        <p:spPr>
          <a:xfrm>
            <a:off x="152400" y="1489075"/>
            <a:ext cx="4255911" cy="4530725"/>
          </a:xfrm>
        </p:spPr>
      </p:pic>
      <p:pic>
        <p:nvPicPr>
          <p:cNvPr id="6" name="Picture 5" descr="2021-06-15 (25).png"/>
          <p:cNvPicPr>
            <a:picLocks noChangeAspect="1"/>
          </p:cNvPicPr>
          <p:nvPr/>
        </p:nvPicPr>
        <p:blipFill>
          <a:blip r:embed="rId3" cstate="print"/>
          <a:stretch>
            <a:fillRect/>
          </a:stretch>
        </p:blipFill>
        <p:spPr>
          <a:xfrm>
            <a:off x="4495800" y="1447800"/>
            <a:ext cx="4648200" cy="4343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the allocated data</a:t>
            </a:r>
            <a:endParaRPr lang="en-US" dirty="0"/>
          </a:p>
        </p:txBody>
      </p:sp>
      <p:pic>
        <p:nvPicPr>
          <p:cNvPr id="6" name="Content Placeholder 5" descr="2021-06-15 (26).png"/>
          <p:cNvPicPr>
            <a:picLocks noGrp="1" noChangeAspect="1"/>
          </p:cNvPicPr>
          <p:nvPr>
            <p:ph idx="1"/>
          </p:nvPr>
        </p:nvPicPr>
        <p:blipFill>
          <a:blip r:embed="rId2" cstate="print"/>
          <a:stretch>
            <a:fillRect/>
          </a:stretch>
        </p:blipFill>
        <p:spPr>
          <a:xfrm>
            <a:off x="544689" y="1600200"/>
            <a:ext cx="3265311" cy="4530725"/>
          </a:xfrm>
        </p:spPr>
      </p:pic>
      <p:pic>
        <p:nvPicPr>
          <p:cNvPr id="7" name="Picture 6" descr="2021-06-15 (27).png"/>
          <p:cNvPicPr>
            <a:picLocks noChangeAspect="1"/>
          </p:cNvPicPr>
          <p:nvPr/>
        </p:nvPicPr>
        <p:blipFill>
          <a:blip r:embed="rId3" cstate="print"/>
          <a:stretch>
            <a:fillRect/>
          </a:stretch>
        </p:blipFill>
        <p:spPr>
          <a:xfrm>
            <a:off x="4191000" y="1447800"/>
            <a:ext cx="4267200" cy="457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Faculty Allotment</a:t>
            </a:r>
            <a:endParaRPr lang="en-US" dirty="0"/>
          </a:p>
        </p:txBody>
      </p:sp>
      <p:pic>
        <p:nvPicPr>
          <p:cNvPr id="12" name="Picture 11" descr="2021-06-15 (31).png"/>
          <p:cNvPicPr>
            <a:picLocks noChangeAspect="1"/>
          </p:cNvPicPr>
          <p:nvPr/>
        </p:nvPicPr>
        <p:blipFill>
          <a:blip r:embed="rId2" cstate="print"/>
          <a:stretch>
            <a:fillRect/>
          </a:stretch>
        </p:blipFill>
        <p:spPr>
          <a:xfrm>
            <a:off x="5105400" y="1828800"/>
            <a:ext cx="3733800" cy="3962400"/>
          </a:xfrm>
          <a:prstGeom prst="rect">
            <a:avLst/>
          </a:prstGeom>
        </p:spPr>
      </p:pic>
      <p:sp>
        <p:nvSpPr>
          <p:cNvPr id="5" name="Content Placeholder 4"/>
          <p:cNvSpPr>
            <a:spLocks noGrp="1"/>
          </p:cNvSpPr>
          <p:nvPr>
            <p:ph idx="1"/>
          </p:nvPr>
        </p:nvSpPr>
        <p:spPr>
          <a:xfrm>
            <a:off x="457200" y="1600200"/>
            <a:ext cx="7772400" cy="4530725"/>
          </a:xfrm>
        </p:spPr>
        <p:txBody>
          <a:bodyPr/>
          <a:lstStyle/>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609600" y="1828800"/>
            <a:ext cx="4267200" cy="3657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This system avoids the manual work and the problems concern with it. The system was designed in such a way that future modifications can be done easily.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smtClean="0">
                <a:latin typeface="Times New Roman" pitchFamily="18" charset="0"/>
                <a:cs typeface="Times New Roman" pitchFamily="18" charset="0"/>
              </a:rPr>
              <a:t>following conclusions can be deduced from the development of the </a:t>
            </a:r>
            <a:r>
              <a:rPr lang="en-US" sz="2400" dirty="0" smtClean="0">
                <a:latin typeface="Times New Roman" pitchFamily="18" charset="0"/>
                <a:cs typeface="Times New Roman" pitchFamily="18" charset="0"/>
              </a:rPr>
              <a:t>project. It </a:t>
            </a:r>
            <a:r>
              <a:rPr lang="en-US" sz="2400" dirty="0" smtClean="0">
                <a:latin typeface="Times New Roman" pitchFamily="18" charset="0"/>
                <a:cs typeface="Times New Roman" pitchFamily="18" charset="0"/>
              </a:rPr>
              <a:t>provides a friendly user interface</a:t>
            </a:r>
            <a:r>
              <a:rPr lang="en-US" sz="2400" dirty="0" smtClean="0">
                <a:latin typeface="Times New Roman" pitchFamily="18" charset="0"/>
                <a:cs typeface="Times New Roman" pitchFamily="18" charset="0"/>
              </a:rPr>
              <a:t>. The </a:t>
            </a:r>
            <a:r>
              <a:rPr lang="en-US" sz="2400" dirty="0" smtClean="0">
                <a:latin typeface="Times New Roman" pitchFamily="18" charset="0"/>
                <a:cs typeface="Times New Roman" pitchFamily="18" charset="0"/>
              </a:rPr>
              <a:t>system has scope for modification in future if it is necessary.</a:t>
            </a:r>
            <a:endParaRPr lang="en-US" sz="24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408C0-4CA9-4DDD-AFB0-364978D4CCB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xmlns="" id="{280F5432-4526-4864-ACE4-F12995988637}"/>
              </a:ext>
            </a:extLst>
          </p:cNvPr>
          <p:cNvSpPr>
            <a:spLocks noGrp="1"/>
          </p:cNvSpPr>
          <p:nvPr>
            <p:ph idx="1"/>
          </p:nvPr>
        </p:nvSpPr>
        <p:spPr>
          <a:xfrm>
            <a:off x="304800" y="990600"/>
            <a:ext cx="8382000" cy="5140325"/>
          </a:xfrm>
        </p:spPr>
        <p:txBody>
          <a:bodyPr/>
          <a:lstStyle/>
          <a:p>
            <a:endParaRPr lang="en-IN" sz="2000" dirty="0">
              <a:hlinkClick r:id="rId2"/>
            </a:endParaRPr>
          </a:p>
          <a:p>
            <a:pPr marL="0" indent="0" algn="just">
              <a:buNone/>
            </a:pPr>
            <a:endParaRPr lang="en-IN" sz="1400" dirty="0"/>
          </a:p>
          <a:p>
            <a:pPr marL="0" indent="0" algn="just">
              <a:buNone/>
            </a:pPr>
            <a:r>
              <a:rPr lang="en-US" sz="2400" dirty="0">
                <a:latin typeface="Times New Roman" pitchFamily="18" charset="0"/>
                <a:cs typeface="Times New Roman" pitchFamily="18" charset="0"/>
              </a:rPr>
              <a:t>[1</a:t>
            </a:r>
            <a:r>
              <a:rPr lang="en-US" sz="2400" dirty="0" smtClean="0">
                <a:latin typeface="Times New Roman" pitchFamily="18" charset="0"/>
                <a:cs typeface="Times New Roman" pitchFamily="18" charset="0"/>
              </a:rPr>
              <a:t>] </a:t>
            </a:r>
            <a:r>
              <a:rPr lang="en-US" sz="2400" dirty="0" smtClean="0">
                <a:solidFill>
                  <a:srgbClr val="333333"/>
                </a:solidFill>
                <a:latin typeface="Times New Roman" pitchFamily="18" charset="0"/>
                <a:cs typeface="Times New Roman" pitchFamily="18" charset="0"/>
              </a:rPr>
              <a:t>“</a:t>
            </a:r>
            <a:r>
              <a:rPr lang="en-US" sz="2400" b="0" i="0" dirty="0" smtClean="0">
                <a:solidFill>
                  <a:srgbClr val="333333"/>
                </a:solidFill>
                <a:effectLst/>
                <a:latin typeface="Times New Roman" pitchFamily="18" charset="0"/>
                <a:cs typeface="Times New Roman" pitchFamily="18" charset="0"/>
              </a:rPr>
              <a:t>Exam </a:t>
            </a:r>
            <a:r>
              <a:rPr lang="en-US" sz="2400" b="0" i="0" dirty="0">
                <a:solidFill>
                  <a:srgbClr val="333333"/>
                </a:solidFill>
                <a:effectLst/>
                <a:latin typeface="Times New Roman" pitchFamily="18" charset="0"/>
                <a:cs typeface="Times New Roman" pitchFamily="18" charset="0"/>
              </a:rPr>
              <a:t>hall seating arrangement system using </a:t>
            </a:r>
            <a:r>
              <a:rPr lang="en-US" sz="2400" b="0" i="0" dirty="0" smtClean="0">
                <a:solidFill>
                  <a:srgbClr val="333333"/>
                </a:solidFill>
                <a:effectLst/>
                <a:latin typeface="Times New Roman" pitchFamily="18" charset="0"/>
                <a:cs typeface="Times New Roman" pitchFamily="18" charset="0"/>
              </a:rPr>
              <a:t>php</a:t>
            </a:r>
            <a:r>
              <a:rPr lang="en-US" sz="2400" b="0" i="0" dirty="0" smtClean="0">
                <a:solidFill>
                  <a:srgbClr val="333333"/>
                </a:solidFill>
                <a:effectLst/>
                <a:latin typeface="Times New Roman" pitchFamily="18" charset="0"/>
                <a:cs typeface="Times New Roman" pitchFamily="18" charset="0"/>
              </a:rPr>
              <a:t>”,</a:t>
            </a:r>
            <a:r>
              <a:rPr lang="en-US" sz="2400" b="0" i="0" dirty="0">
                <a:solidFill>
                  <a:srgbClr val="333333"/>
                </a:solidFill>
                <a:effectLst/>
                <a:latin typeface="Times New Roman" pitchFamily="18" charset="0"/>
                <a:cs typeface="Times New Roman" pitchFamily="18" charset="0"/>
              </a:rPr>
              <a:t> </a:t>
            </a:r>
            <a:r>
              <a:rPr lang="en-US" sz="2400" b="0" i="1" dirty="0">
                <a:solidFill>
                  <a:srgbClr val="333333"/>
                </a:solidFill>
                <a:effectLst/>
                <a:latin typeface="Times New Roman" pitchFamily="18" charset="0"/>
                <a:cs typeface="Times New Roman" pitchFamily="18" charset="0"/>
              </a:rPr>
              <a:t>International Journal of Innovative Research in Technology</a:t>
            </a:r>
            <a:r>
              <a:rPr lang="en-US" sz="2400" b="0" i="0" dirty="0">
                <a:solidFill>
                  <a:srgbClr val="333333"/>
                </a:solidFill>
                <a:effectLst/>
                <a:latin typeface="Times New Roman" pitchFamily="18" charset="0"/>
                <a:cs typeface="Times New Roman" pitchFamily="18" charset="0"/>
              </a:rPr>
              <a:t>, vol. 1, no. 11, 2014.</a:t>
            </a:r>
          </a:p>
          <a:p>
            <a:pPr marL="0" indent="0" algn="just">
              <a:buNone/>
            </a:pPr>
            <a:r>
              <a:rPr lang="en-US" sz="2400" dirty="0">
                <a:latin typeface="Times New Roman" pitchFamily="18" charset="0"/>
                <a:cs typeface="Times New Roman" pitchFamily="18" charset="0"/>
              </a:rPr>
              <a:t>[2]</a:t>
            </a:r>
            <a:r>
              <a:rPr lang="en-IN" sz="2400" dirty="0">
                <a:latin typeface="Times New Roman" pitchFamily="18" charset="0"/>
                <a:cs typeface="Times New Roman" pitchFamily="18" charset="0"/>
              </a:rPr>
              <a:t>  Exam hall seating arrangement System using PHP, Author-Prof S.S.Aravinth,G.Pavithra, </a:t>
            </a:r>
          </a:p>
          <a:p>
            <a:pPr marL="0" indent="0" algn="just">
              <a:buNone/>
            </a:pPr>
            <a:r>
              <a:rPr lang="en-IN" sz="2400" dirty="0">
                <a:latin typeface="Times New Roman" pitchFamily="18" charset="0"/>
                <a:cs typeface="Times New Roman" pitchFamily="18" charset="0"/>
              </a:rPr>
              <a:t>link- http://www.ijirt.org/vol1/paperpublished/IJIRT101629_Paper.pdf </a:t>
            </a:r>
            <a:endParaRPr lang="en-US" sz="2400" dirty="0">
              <a:latin typeface="Times New Roman" pitchFamily="18" charset="0"/>
              <a:cs typeface="Times New Roman" pitchFamily="18" charset="0"/>
            </a:endParaRPr>
          </a:p>
          <a:p>
            <a:pPr marL="0" indent="0" algn="just">
              <a:buNone/>
            </a:pPr>
            <a:r>
              <a:rPr lang="en-US" sz="2400" dirty="0">
                <a:latin typeface="Times New Roman" pitchFamily="18" charset="0"/>
                <a:cs typeface="Times New Roman" pitchFamily="18" charset="0"/>
              </a:rPr>
              <a:t>[3] </a:t>
            </a:r>
            <a:r>
              <a:rPr lang="en-US" sz="2400" dirty="0" smtClean="0">
                <a:latin typeface="Times New Roman" pitchFamily="18" charset="0"/>
                <a:cs typeface="Times New Roman" pitchFamily="18" charset="0"/>
              </a:rPr>
              <a:t> https://www.w3schools.com/pHp/default.asp</a:t>
            </a:r>
            <a:endParaRPr lang="en-IN" sz="2400" dirty="0">
              <a:latin typeface="Times New Roman" pitchFamily="18" charset="0"/>
              <a:cs typeface="Times New Roman" pitchFamily="18" charset="0"/>
            </a:endParaRPr>
          </a:p>
          <a:p>
            <a:pPr marL="0" indent="0">
              <a:buNone/>
            </a:pPr>
            <a:r>
              <a:rPr lang="en-IN" sz="2400" dirty="0">
                <a:latin typeface="Times New Roman" pitchFamily="18" charset="0"/>
                <a:cs typeface="Times New Roman" pitchFamily="18" charset="0"/>
              </a:rPr>
              <a:t>[</a:t>
            </a:r>
            <a:r>
              <a:rPr lang="en-IN" sz="2400" dirty="0" smtClean="0">
                <a:latin typeface="Times New Roman" pitchFamily="18" charset="0"/>
                <a:cs typeface="Times New Roman" pitchFamily="18" charset="0"/>
              </a:rPr>
              <a:t>4]  https://www.guru99.com/php-tutorials.html</a:t>
            </a:r>
            <a:endParaRPr lang="en-IN" sz="2400" dirty="0">
              <a:latin typeface="Times New Roman" pitchFamily="18" charset="0"/>
              <a:cs typeface="Times New Roman" pitchFamily="18" charset="0"/>
            </a:endParaRPr>
          </a:p>
          <a:p>
            <a:pPr>
              <a:buFont typeface="Wingdings" panose="05000000000000000000" pitchFamily="2" charset="2"/>
              <a:buChar char="Ø"/>
            </a:pPr>
            <a:endParaRPr lang="en-IN" sz="2000" dirty="0">
              <a:latin typeface="+mj-lt"/>
            </a:endParaRPr>
          </a:p>
          <a:p>
            <a:pPr marL="0" indent="0">
              <a:buNone/>
            </a:pPr>
            <a:endParaRPr lang="en-IN" sz="2000" dirty="0"/>
          </a:p>
        </p:txBody>
      </p:sp>
    </p:spTree>
    <p:extLst>
      <p:ext uri="{BB962C8B-B14F-4D97-AF65-F5344CB8AC3E}">
        <p14:creationId xmlns:p14="http://schemas.microsoft.com/office/powerpoint/2010/main" xmlns="" val="157390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7E9183-6296-4CCB-B7B2-4D69BDF544C0}"/>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xmlns="" id="{DD8BE6E3-DA7A-4137-BDC6-F8DC85EA94BE}"/>
              </a:ext>
            </a:extLst>
          </p:cNvPr>
          <p:cNvSpPr>
            <a:spLocks noGrp="1"/>
          </p:cNvSpPr>
          <p:nvPr>
            <p:ph idx="1"/>
          </p:nvPr>
        </p:nvSpPr>
        <p:spPr>
          <a:xfrm>
            <a:off x="457200" y="1143000"/>
            <a:ext cx="8229600" cy="4343401"/>
          </a:xfrm>
        </p:spPr>
        <p:txBody>
          <a:bodyPr/>
          <a:lstStyle/>
          <a:p>
            <a:pPr>
              <a:buFont typeface="Wingdings" pitchFamily="2" charset="2"/>
              <a:buChar char="ü"/>
            </a:pPr>
            <a:r>
              <a:rPr lang="en-US" sz="2400" dirty="0" smtClean="0">
                <a:latin typeface="+mj-lt"/>
              </a:rPr>
              <a:t>Introduction</a:t>
            </a:r>
          </a:p>
          <a:p>
            <a:pPr>
              <a:buFont typeface="Wingdings" pitchFamily="2" charset="2"/>
              <a:buChar char="ü"/>
            </a:pPr>
            <a:r>
              <a:rPr lang="en-US" sz="2400" dirty="0" smtClean="0">
                <a:latin typeface="+mj-lt"/>
              </a:rPr>
              <a:t>Existing System</a:t>
            </a:r>
          </a:p>
          <a:p>
            <a:pPr>
              <a:buFont typeface="Wingdings" pitchFamily="2" charset="2"/>
              <a:buChar char="ü"/>
            </a:pPr>
            <a:r>
              <a:rPr lang="en-US" sz="2400" dirty="0" smtClean="0">
                <a:latin typeface="+mj-lt"/>
              </a:rPr>
              <a:t>Proposed System</a:t>
            </a:r>
            <a:endParaRPr lang="en-US" sz="2400" dirty="0">
              <a:latin typeface="+mj-lt"/>
            </a:endParaRPr>
          </a:p>
          <a:p>
            <a:pPr>
              <a:buFont typeface="Wingdings" pitchFamily="2" charset="2"/>
              <a:buChar char="ü"/>
            </a:pPr>
            <a:r>
              <a:rPr lang="en-US" sz="2400" dirty="0" smtClean="0">
                <a:latin typeface="+mj-lt"/>
              </a:rPr>
              <a:t>Abstract</a:t>
            </a:r>
            <a:endParaRPr lang="en-US" sz="2400" dirty="0">
              <a:latin typeface="+mj-lt"/>
            </a:endParaRPr>
          </a:p>
          <a:p>
            <a:pPr>
              <a:buFont typeface="Wingdings" pitchFamily="2" charset="2"/>
              <a:buChar char="ü"/>
            </a:pPr>
            <a:r>
              <a:rPr lang="en-US" sz="2400" dirty="0">
                <a:latin typeface="+mj-lt"/>
              </a:rPr>
              <a:t>Problem </a:t>
            </a:r>
            <a:r>
              <a:rPr lang="en-US" sz="2400" dirty="0" smtClean="0">
                <a:latin typeface="+mj-lt"/>
              </a:rPr>
              <a:t>definition</a:t>
            </a:r>
            <a:endParaRPr lang="en-US" sz="2400" dirty="0">
              <a:latin typeface="+mj-lt"/>
            </a:endParaRPr>
          </a:p>
          <a:p>
            <a:pPr>
              <a:buFont typeface="Wingdings" pitchFamily="2" charset="2"/>
              <a:buChar char="ü"/>
            </a:pPr>
            <a:r>
              <a:rPr lang="en-US" sz="2400" dirty="0" smtClean="0">
                <a:latin typeface="+mj-lt"/>
              </a:rPr>
              <a:t>Design Modules</a:t>
            </a:r>
            <a:endParaRPr lang="en-US" sz="2400" dirty="0">
              <a:latin typeface="+mj-lt"/>
            </a:endParaRPr>
          </a:p>
          <a:p>
            <a:pPr>
              <a:buFont typeface="Wingdings" pitchFamily="2" charset="2"/>
              <a:buChar char="ü"/>
            </a:pPr>
            <a:r>
              <a:rPr lang="en-US" sz="2400" dirty="0" smtClean="0">
                <a:latin typeface="+mj-lt"/>
              </a:rPr>
              <a:t>Outputs</a:t>
            </a:r>
          </a:p>
          <a:p>
            <a:pPr>
              <a:buFont typeface="Wingdings" pitchFamily="2" charset="2"/>
              <a:buChar char="ü"/>
            </a:pPr>
            <a:r>
              <a:rPr lang="en-US" sz="2400" dirty="0" smtClean="0">
                <a:latin typeface="+mj-lt"/>
              </a:rPr>
              <a:t>Conclusion</a:t>
            </a:r>
          </a:p>
          <a:p>
            <a:pPr>
              <a:buFont typeface="Wingdings" pitchFamily="2" charset="2"/>
              <a:buChar char="ü"/>
            </a:pPr>
            <a:r>
              <a:rPr lang="en-US" sz="2400" dirty="0" smtClean="0">
                <a:latin typeface="+mj-lt"/>
              </a:rPr>
              <a:t>References</a:t>
            </a:r>
            <a:endParaRPr lang="en-IN" sz="2400" dirty="0">
              <a:latin typeface="+mj-lt"/>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xmlns="" val="3752883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1"/>
            <a:ext cx="7772400" cy="774700"/>
          </a:xfrm>
        </p:spPr>
        <p:txBody>
          <a:bodyPr/>
          <a:lstStyle/>
          <a:p>
            <a:pPr algn="ctr"/>
            <a:r>
              <a:rPr lang="en-US" dirty="0"/>
              <a:t>Thank you</a:t>
            </a:r>
          </a:p>
        </p:txBody>
      </p:sp>
      <p:sp>
        <p:nvSpPr>
          <p:cNvPr id="5" name="Text Placeholder 4"/>
          <p:cNvSpPr>
            <a:spLocks noGrp="1"/>
          </p:cNvSpPr>
          <p:nvPr>
            <p:ph type="body" idx="1"/>
          </p:nvPr>
        </p:nvSpPr>
        <p:spPr>
          <a:xfrm>
            <a:off x="685800" y="609600"/>
            <a:ext cx="7772400" cy="1500187"/>
          </a:xfrm>
        </p:spPr>
        <p:txBody>
          <a:bodyPr/>
          <a:lstStyle/>
          <a:p>
            <a:pPr algn="ctr"/>
            <a:r>
              <a:rPr lang="en-US" sz="5400" dirty="0"/>
              <a:t>Queries</a:t>
            </a:r>
          </a:p>
        </p:txBody>
      </p:sp>
      <p:sp>
        <p:nvSpPr>
          <p:cNvPr id="6" name="Rectangle 5"/>
          <p:cNvSpPr/>
          <p:nvPr/>
        </p:nvSpPr>
        <p:spPr>
          <a:xfrm>
            <a:off x="3886200" y="2362200"/>
            <a:ext cx="1676400" cy="1862048"/>
          </a:xfrm>
          <a:prstGeom prst="rect">
            <a:avLst/>
          </a:prstGeom>
          <a:noFill/>
        </p:spPr>
        <p:txBody>
          <a:bodyPr wrap="square" lIns="91440" tIns="45720" rIns="91440" bIns="45720">
            <a:spAutoFit/>
          </a:bodyPr>
          <a:lstStyle/>
          <a:p>
            <a:pPr algn="ctr"/>
            <a:r>
              <a:rPr lang="en-US" sz="115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p>
        </p:txBody>
      </p:sp>
      <p:pic>
        <p:nvPicPr>
          <p:cNvPr id="7" name="Picture 6">
            <a:extLst>
              <a:ext uri="{FF2B5EF4-FFF2-40B4-BE49-F238E27FC236}">
                <a16:creationId xmlns:a16="http://schemas.microsoft.com/office/drawing/2014/main" xmlns="" id="{E5322B8A-7727-479E-B874-381D9772D3A2}"/>
              </a:ext>
            </a:extLst>
          </p:cNvPr>
          <p:cNvPicPr>
            <a:picLocks noChangeAspect="1" noChangeArrowheads="1"/>
          </p:cNvPicPr>
          <p:nvPr/>
        </p:nvPicPr>
        <p:blipFill>
          <a:blip r:embed="rId2" cstate="print"/>
          <a:srcRect/>
          <a:stretch>
            <a:fillRect/>
          </a:stretch>
        </p:blipFill>
        <p:spPr bwMode="auto">
          <a:xfrm>
            <a:off x="8015288" y="357187"/>
            <a:ext cx="958850" cy="814388"/>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p:txBody>
          <a:bodyPr/>
          <a:lstStyle/>
          <a:p>
            <a:pPr algn="just">
              <a:lnSpc>
                <a:spcPct val="150000"/>
              </a:lnSpc>
              <a:buFont typeface="Wingdings" panose="05000000000000000000" pitchFamily="2" charset="2"/>
              <a:buChar char="Ø"/>
            </a:pPr>
            <a:r>
              <a:rPr lang="en-US" sz="2000" dirty="0">
                <a:latin typeface="Times New Roman" pitchFamily="18" charset="0"/>
                <a:cs typeface="Times New Roman" pitchFamily="18" charset="0"/>
              </a:rPr>
              <a:t>In every engineering </a:t>
            </a:r>
            <a:r>
              <a:rPr lang="en-US" sz="2000" dirty="0" smtClean="0">
                <a:latin typeface="Times New Roman" pitchFamily="18" charset="0"/>
                <a:cs typeface="Times New Roman" pitchFamily="18" charset="0"/>
              </a:rPr>
              <a:t>institutes </a:t>
            </a:r>
            <a:r>
              <a:rPr lang="en-US" sz="2000" dirty="0">
                <a:latin typeface="Times New Roman" pitchFamily="18" charset="0"/>
                <a:cs typeface="Times New Roman" pitchFamily="18" charset="0"/>
              </a:rPr>
              <a:t>held the </a:t>
            </a:r>
            <a:r>
              <a:rPr lang="en-US" sz="2000" dirty="0" smtClean="0">
                <a:latin typeface="Times New Roman" pitchFamily="18" charset="0"/>
                <a:cs typeface="Times New Roman" pitchFamily="18" charset="0"/>
              </a:rPr>
              <a:t>examinations </a:t>
            </a:r>
            <a:r>
              <a:rPr lang="en-US" sz="2000" dirty="0">
                <a:latin typeface="Times New Roman" pitchFamily="18" charset="0"/>
                <a:cs typeface="Times New Roman" pitchFamily="18" charset="0"/>
              </a:rPr>
              <a:t>at a regular interval of time. Allocating the students to different blocks according to their strength is the main job .But manually allocating of students is a hectic job for the staff. So to remove this disadvantage this </a:t>
            </a:r>
            <a:r>
              <a:rPr lang="en-US" sz="2000" dirty="0" smtClean="0">
                <a:latin typeface="Times New Roman" pitchFamily="18" charset="0"/>
                <a:cs typeface="Times New Roman" pitchFamily="18" charset="0"/>
              </a:rPr>
              <a:t>project </a:t>
            </a:r>
            <a:r>
              <a:rPr lang="en-US" sz="2000" dirty="0">
                <a:latin typeface="Times New Roman" pitchFamily="18" charset="0"/>
                <a:cs typeface="Times New Roman" pitchFamily="18" charset="0"/>
              </a:rPr>
              <a:t>is designed to eliminate the manual work of the staff. We are going to design an web portal</a:t>
            </a:r>
            <a:r>
              <a:rPr lang="en-US" sz="2000" dirty="0">
                <a:latin typeface="+mj-lt"/>
              </a:rPr>
              <a:t>.</a:t>
            </a:r>
          </a:p>
          <a:p>
            <a:pPr marL="0" indent="0">
              <a:buNone/>
            </a:pPr>
            <a:endParaRPr lang="en-IN" dirty="0"/>
          </a:p>
        </p:txBody>
      </p:sp>
    </p:spTree>
    <p:extLst>
      <p:ext uri="{BB962C8B-B14F-4D97-AF65-F5344CB8AC3E}">
        <p14:creationId xmlns:p14="http://schemas.microsoft.com/office/powerpoint/2010/main" xmlns="" val="58555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FD170-D7F6-4E5B-A4C0-27D6CA2B20F2}"/>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xmlns="" id="{58E02525-522B-4DE7-8654-E219E1934FBC}"/>
              </a:ext>
            </a:extLst>
          </p:cNvPr>
          <p:cNvSpPr>
            <a:spLocks noGrp="1"/>
          </p:cNvSpPr>
          <p:nvPr>
            <p:ph idx="1"/>
          </p:nvPr>
        </p:nvSpPr>
        <p:spPr/>
        <p:txBody>
          <a:bodyPr/>
          <a:lstStyle/>
          <a:p>
            <a:pPr marL="671512" lvl="2" indent="0">
              <a:buNone/>
            </a:pPr>
            <a:r>
              <a:rPr lang="en-IN" sz="2000" dirty="0">
                <a:latin typeface="+mj-lt"/>
              </a:rPr>
              <a:t>In the existing system the exams are done only manually. There is a lot of manual work involved in current system and also more energy is wasted to allocate the seating arrangement.</a:t>
            </a:r>
          </a:p>
          <a:p>
            <a:pPr marL="671512" lvl="2" indent="0">
              <a:buNone/>
            </a:pPr>
            <a:r>
              <a:rPr lang="en-IN" sz="2000" b="1" dirty="0">
                <a:latin typeface="+mj-lt"/>
              </a:rPr>
              <a:t>LIMITATIONS:</a:t>
            </a:r>
          </a:p>
          <a:p>
            <a:pPr lvl="2">
              <a:buFont typeface="Wingdings" panose="05000000000000000000" pitchFamily="2" charset="2"/>
              <a:buChar char="Ø"/>
            </a:pPr>
            <a:r>
              <a:rPr lang="en-IN" sz="2000" dirty="0">
                <a:latin typeface="+mj-lt"/>
              </a:rPr>
              <a:t>Time consuming</a:t>
            </a:r>
          </a:p>
          <a:p>
            <a:pPr lvl="2">
              <a:buFont typeface="Wingdings" panose="05000000000000000000" pitchFamily="2" charset="2"/>
              <a:buChar char="Ø"/>
            </a:pPr>
            <a:r>
              <a:rPr lang="en-IN" sz="2000" dirty="0">
                <a:latin typeface="+mj-lt"/>
              </a:rPr>
              <a:t>Less Efficient</a:t>
            </a:r>
          </a:p>
          <a:p>
            <a:pPr lvl="2">
              <a:buFont typeface="Wingdings" panose="05000000000000000000" pitchFamily="2" charset="2"/>
              <a:buChar char="Ø"/>
            </a:pPr>
            <a:r>
              <a:rPr lang="en-IN" sz="2000" dirty="0">
                <a:latin typeface="+mj-lt"/>
              </a:rPr>
              <a:t>More manual work required</a:t>
            </a:r>
          </a:p>
          <a:p>
            <a:pPr lvl="2">
              <a:buFont typeface="Wingdings" panose="05000000000000000000" pitchFamily="2" charset="2"/>
              <a:buChar char="Ø"/>
            </a:pPr>
            <a:r>
              <a:rPr lang="en-IN" sz="2000" dirty="0">
                <a:latin typeface="+mj-lt"/>
              </a:rPr>
              <a:t>Less accurate</a:t>
            </a:r>
          </a:p>
          <a:p>
            <a:endParaRPr lang="en-IN" dirty="0"/>
          </a:p>
        </p:txBody>
      </p:sp>
    </p:spTree>
    <p:extLst>
      <p:ext uri="{BB962C8B-B14F-4D97-AF65-F5344CB8AC3E}">
        <p14:creationId xmlns:p14="http://schemas.microsoft.com/office/powerpoint/2010/main" xmlns="" val="487310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571A8-3BEB-40D5-B787-A7FB0C00437C}"/>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xmlns="" id="{3E40013C-7328-40A1-B3D3-1DAC3B938CC9}"/>
              </a:ext>
            </a:extLst>
          </p:cNvPr>
          <p:cNvSpPr>
            <a:spLocks noGrp="1"/>
          </p:cNvSpPr>
          <p:nvPr>
            <p:ph idx="1"/>
          </p:nvPr>
        </p:nvSpPr>
        <p:spPr/>
        <p:txBody>
          <a:bodyPr/>
          <a:lstStyle/>
          <a:p>
            <a:pPr marL="0" indent="0">
              <a:buNone/>
            </a:pPr>
            <a:r>
              <a:rPr lang="en-US" sz="2000" dirty="0">
                <a:latin typeface="Times New Roman" pitchFamily="18" charset="0"/>
                <a:cs typeface="Times New Roman" pitchFamily="18" charset="0"/>
              </a:rPr>
              <a:t>The aim of proposed system is to develop a system of improved facilities. It can overcome all the limitations of the existing </a:t>
            </a:r>
            <a:r>
              <a:rPr lang="en-US" sz="2000" dirty="0" smtClean="0">
                <a:latin typeface="Times New Roman" pitchFamily="18" charset="0"/>
                <a:cs typeface="Times New Roman" pitchFamily="18" charset="0"/>
              </a:rPr>
              <a:t>system</a:t>
            </a:r>
            <a:r>
              <a:rPr lang="en-US" sz="2000" dirty="0">
                <a:latin typeface="Times New Roman" pitchFamily="18" charset="0"/>
                <a:cs typeface="Times New Roman" pitchFamily="18" charset="0"/>
              </a:rPr>
              <a:t>.</a:t>
            </a:r>
          </a:p>
          <a:p>
            <a:pPr>
              <a:buFont typeface="Wingdings" panose="05000000000000000000" pitchFamily="2" charset="2"/>
              <a:buChar char="Ø"/>
            </a:pPr>
            <a:r>
              <a:rPr lang="en-US" sz="2000" dirty="0">
                <a:latin typeface="Times New Roman" pitchFamily="18" charset="0"/>
                <a:cs typeface="Times New Roman" pitchFamily="18" charset="0"/>
              </a:rPr>
              <a:t>Storing and retrieving of information is simple. So work can be done correct time and also good in speed. </a:t>
            </a:r>
            <a:endParaRPr lang="en-IN" sz="2000" dirty="0">
              <a:latin typeface="Times New Roman" pitchFamily="18" charset="0"/>
              <a:cs typeface="Times New Roman" pitchFamily="18" charset="0"/>
            </a:endParaRPr>
          </a:p>
          <a:p>
            <a:pPr>
              <a:buFont typeface="Wingdings" panose="05000000000000000000" pitchFamily="2" charset="2"/>
              <a:buChar char="Ø"/>
            </a:pPr>
            <a:r>
              <a:rPr lang="en-IN" sz="2000" dirty="0">
                <a:latin typeface="Times New Roman" pitchFamily="18" charset="0"/>
                <a:cs typeface="Times New Roman" pitchFamily="18" charset="0"/>
              </a:rPr>
              <a:t>User friendliness and interactive.</a:t>
            </a:r>
          </a:p>
          <a:p>
            <a:pPr>
              <a:buFont typeface="Wingdings" panose="05000000000000000000" pitchFamily="2" charset="2"/>
              <a:buChar char="Ø"/>
            </a:pPr>
            <a:r>
              <a:rPr lang="en-IN" sz="2000" dirty="0">
                <a:latin typeface="Times New Roman" pitchFamily="18" charset="0"/>
                <a:cs typeface="Times New Roman" pitchFamily="18" charset="0"/>
              </a:rPr>
              <a:t>Minimum time required.</a:t>
            </a:r>
          </a:p>
          <a:p>
            <a:endParaRPr lang="en-IN" dirty="0"/>
          </a:p>
        </p:txBody>
      </p:sp>
    </p:spTree>
    <p:extLst>
      <p:ext uri="{BB962C8B-B14F-4D97-AF65-F5344CB8AC3E}">
        <p14:creationId xmlns:p14="http://schemas.microsoft.com/office/powerpoint/2010/main" xmlns="" val="3291263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a:xfrm>
            <a:off x="457200" y="1371600"/>
            <a:ext cx="8229600" cy="5181600"/>
          </a:xfrm>
        </p:spPr>
        <p:txBody>
          <a:bodyPr/>
          <a:lstStyle/>
          <a:p>
            <a:pPr marL="685800" algn="just">
              <a:lnSpc>
                <a:spcPct val="150000"/>
              </a:lnSpc>
              <a:buFont typeface="Wingdings" panose="05000000000000000000" pitchFamily="2" charset="2"/>
              <a:buChar char="Ø"/>
            </a:pPr>
            <a:r>
              <a:rPr lang="en-US" sz="2000" dirty="0">
                <a:solidFill>
                  <a:srgbClr val="000000"/>
                </a:solidFill>
                <a:effectLst/>
                <a:latin typeface="Times New Roman" pitchFamily="18" charset="0"/>
                <a:ea typeface="Times New Roman" panose="02020603050405020304" pitchFamily="18" charset="0"/>
                <a:cs typeface="Times New Roman" pitchFamily="18" charset="0"/>
              </a:rPr>
              <a:t>In an Institute, specifying the classroom with seat position is the work carried out during exams conducted by the university. Most of the work carried out through office software and printouts attached on the surroundings of the institute boards. The process of arranging students into the available classrooms is a tedious process. In this process, one or more anomalies occurred as if student can able to reflect in one or more classrooms or it cannot allotted at all. This can happen when number of students and number of classrooms are more.</a:t>
            </a:r>
            <a:endParaRPr lang="en-IN" sz="2000" dirty="0">
              <a:latin typeface="Times New Roman" pitchFamily="18" charset="0"/>
              <a:cs typeface="Times New Roman" pitchFamily="18" charset="0"/>
            </a:endParaRPr>
          </a:p>
          <a:p>
            <a:pPr indent="0" algn="just">
              <a:lnSpc>
                <a:spcPct val="150000"/>
              </a:lnSpc>
              <a:buNone/>
            </a:pPr>
            <a:endParaRPr lang="en-IN" sz="2000" dirty="0">
              <a:effectLst/>
              <a:ea typeface="Times New Roman" panose="02020603050405020304" pitchFamily="18" charset="0"/>
            </a:endParaRPr>
          </a:p>
          <a:p>
            <a:pPr algn="just"/>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3" name="Content Placeholder 2"/>
          <p:cNvSpPr>
            <a:spLocks noGrp="1"/>
          </p:cNvSpPr>
          <p:nvPr>
            <p:ph idx="1"/>
          </p:nvPr>
        </p:nvSpPr>
        <p:spPr>
          <a:xfrm>
            <a:off x="457200" y="1371600"/>
            <a:ext cx="8229600" cy="5029200"/>
          </a:xfrm>
        </p:spPr>
        <p:txBody>
          <a:bodyPr/>
          <a:lstStyle/>
          <a:p>
            <a:pPr indent="0" algn="just">
              <a:lnSpc>
                <a:spcPct val="150000"/>
              </a:lnSpc>
              <a:buNone/>
            </a:pPr>
            <a:r>
              <a:rPr lang="en-IN" sz="2000" b="1" dirty="0">
                <a:effectLst/>
                <a:latin typeface="+mj-lt"/>
                <a:ea typeface="Times New Roman" panose="02020603050405020304" pitchFamily="18" charset="0"/>
              </a:rPr>
              <a:t>PROBLEM:</a:t>
            </a:r>
          </a:p>
          <a:p>
            <a:pPr indent="0" algn="just">
              <a:lnSpc>
                <a:spcPct val="150000"/>
              </a:lnSpc>
              <a:buNone/>
            </a:pPr>
            <a:r>
              <a:rPr lang="en-IN" sz="2000" dirty="0">
                <a:effectLst/>
                <a:latin typeface="+mj-lt"/>
                <a:ea typeface="Times New Roman" panose="02020603050405020304" pitchFamily="18" charset="0"/>
              </a:rPr>
              <a:t>Presently, the seating arrangement for the examinations is done manually. Initially the examination section has to collect all student examination registration details branch wise and year wise. These details include name, roll no, branch, year, list of subjects registered for exam. The administrator need to count the total number students registered. Then the administrator needs to select the rooms and divide the students among those rooms. After dividing the rooms he need to prepare students list for each based on the exam.  </a:t>
            </a:r>
            <a:endParaRPr lang="en-US" sz="2800" dirty="0">
              <a:latin typeface="+mj-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27CE13-28E7-4A7A-AAA1-B8AE1C3F662E}"/>
              </a:ext>
            </a:extLst>
          </p:cNvPr>
          <p:cNvSpPr>
            <a:spLocks noGrp="1"/>
          </p:cNvSpPr>
          <p:nvPr>
            <p:ph type="title"/>
          </p:nvPr>
        </p:nvSpPr>
        <p:spPr/>
        <p:txBody>
          <a:bodyPr/>
          <a:lstStyle/>
          <a:p>
            <a:r>
              <a:rPr lang="en-US" dirty="0"/>
              <a:t>Continued…</a:t>
            </a:r>
            <a:endParaRPr lang="en-IN" dirty="0"/>
          </a:p>
        </p:txBody>
      </p:sp>
      <p:sp>
        <p:nvSpPr>
          <p:cNvPr id="3" name="Content Placeholder 2">
            <a:extLst>
              <a:ext uri="{FF2B5EF4-FFF2-40B4-BE49-F238E27FC236}">
                <a16:creationId xmlns:a16="http://schemas.microsoft.com/office/drawing/2014/main" xmlns="" id="{A4CB3811-4AD1-412F-B67E-ED8EC9B7A7C5}"/>
              </a:ext>
            </a:extLst>
          </p:cNvPr>
          <p:cNvSpPr>
            <a:spLocks noGrp="1"/>
          </p:cNvSpPr>
          <p:nvPr>
            <p:ph idx="1"/>
          </p:nvPr>
        </p:nvSpPr>
        <p:spPr>
          <a:xfrm>
            <a:off x="533400" y="1066800"/>
            <a:ext cx="8229600" cy="4530725"/>
          </a:xfrm>
        </p:spPr>
        <p:txBody>
          <a:bodyPr/>
          <a:lstStyle/>
          <a:p>
            <a:pPr marL="0" indent="0">
              <a:buNone/>
            </a:pPr>
            <a:r>
              <a:rPr lang="en-US" sz="2800" b="1" dirty="0">
                <a:latin typeface="+mj-lt"/>
              </a:rPr>
              <a:t>SOLUTION:</a:t>
            </a:r>
          </a:p>
          <a:p>
            <a:pPr marL="0" indent="0" algn="just">
              <a:buNone/>
            </a:pPr>
            <a:endParaRPr lang="en-US" sz="2000" dirty="0">
              <a:latin typeface="+mj-lt"/>
            </a:endParaRPr>
          </a:p>
          <a:p>
            <a:pPr marL="0" indent="0" algn="just">
              <a:buNone/>
            </a:pPr>
            <a:r>
              <a:rPr lang="en-US" sz="2000" dirty="0">
                <a:latin typeface="+mj-lt"/>
              </a:rPr>
              <a:t>EXAMINATION HALL SEATING ARRANGEMENT APPLICATION is developed for the college to simplify the allocation of halls to students during exams. It facilitates to access the examination information of a particular student in a particular department. This system generates seating arrangement and student list for each room.</a:t>
            </a:r>
          </a:p>
          <a:p>
            <a:pPr marL="0" indent="0">
              <a:buNone/>
            </a:pPr>
            <a:endParaRPr lang="en-US" dirty="0"/>
          </a:p>
          <a:p>
            <a:endParaRPr lang="en-IN" dirty="0"/>
          </a:p>
        </p:txBody>
      </p:sp>
    </p:spTree>
    <p:extLst>
      <p:ext uri="{BB962C8B-B14F-4D97-AF65-F5344CB8AC3E}">
        <p14:creationId xmlns:p14="http://schemas.microsoft.com/office/powerpoint/2010/main" xmlns="" val="440806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5" name="Content Placeholder 4">
            <a:extLst>
              <a:ext uri="{FF2B5EF4-FFF2-40B4-BE49-F238E27FC236}">
                <a16:creationId xmlns:a16="http://schemas.microsoft.com/office/drawing/2014/main" xmlns="" id="{E895B36B-EF93-4D06-AB50-1232A8D31425}"/>
              </a:ext>
            </a:extLst>
          </p:cNvPr>
          <p:cNvSpPr>
            <a:spLocks noGrp="1"/>
          </p:cNvSpPr>
          <p:nvPr>
            <p:ph idx="1"/>
          </p:nvPr>
        </p:nvSpPr>
        <p:spPr/>
        <p:txBody>
          <a:bodyPr/>
          <a:lstStyle/>
          <a:p>
            <a:r>
              <a:rPr lang="en-US" dirty="0" smtClean="0"/>
              <a:t>Modules</a:t>
            </a:r>
          </a:p>
          <a:p>
            <a:pPr>
              <a:buFont typeface="Wingdings" pitchFamily="2" charset="2"/>
              <a:buChar char="Ø"/>
            </a:pPr>
            <a:endParaRPr lang="en-US" sz="2000" dirty="0" smtClean="0">
              <a:latin typeface="+mj-lt"/>
            </a:endParaRPr>
          </a:p>
          <a:p>
            <a:pPr>
              <a:buFont typeface="Wingdings" pitchFamily="2" charset="2"/>
              <a:buChar char="Ø"/>
            </a:pPr>
            <a:r>
              <a:rPr lang="en-US" sz="2400" dirty="0" smtClean="0">
                <a:latin typeface="Times New Roman" pitchFamily="18" charset="0"/>
                <a:cs typeface="Times New Roman" pitchFamily="18" charset="0"/>
              </a:rPr>
              <a:t>Admin Login Module</a:t>
            </a:r>
          </a:p>
          <a:p>
            <a:pPr>
              <a:buFont typeface="Wingdings" pitchFamily="2" charset="2"/>
              <a:buChar char="Ø"/>
            </a:pPr>
            <a:r>
              <a:rPr lang="en-US" sz="2400" dirty="0" smtClean="0">
                <a:latin typeface="Times New Roman" pitchFamily="18" charset="0"/>
                <a:cs typeface="Times New Roman" pitchFamily="18" charset="0"/>
              </a:rPr>
              <a:t>Student Data entry Module</a:t>
            </a:r>
          </a:p>
          <a:p>
            <a:pPr>
              <a:buFont typeface="Wingdings" pitchFamily="2" charset="2"/>
              <a:buChar char="Ø"/>
            </a:pPr>
            <a:r>
              <a:rPr lang="en-US" sz="2400" dirty="0" smtClean="0">
                <a:latin typeface="Times New Roman" pitchFamily="18" charset="0"/>
                <a:cs typeface="Times New Roman" pitchFamily="18" charset="0"/>
              </a:rPr>
              <a:t>Faculty Module</a:t>
            </a:r>
          </a:p>
          <a:p>
            <a:pPr>
              <a:buFont typeface="Wingdings" pitchFamily="2" charset="2"/>
              <a:buChar char="Ø"/>
            </a:pPr>
            <a:r>
              <a:rPr lang="en-US" sz="2400" dirty="0" smtClean="0">
                <a:latin typeface="Times New Roman" pitchFamily="18" charset="0"/>
                <a:cs typeface="Times New Roman" pitchFamily="18" charset="0"/>
              </a:rPr>
              <a:t>Exam seating arrangement module</a:t>
            </a:r>
          </a:p>
          <a:p>
            <a:pPr>
              <a:buFont typeface="Wingdings" pitchFamily="2" charset="2"/>
              <a:buChar char="Ø"/>
            </a:pPr>
            <a:r>
              <a:rPr lang="en-US" sz="2400" dirty="0" smtClean="0">
                <a:latin typeface="Times New Roman" pitchFamily="18" charset="0"/>
                <a:cs typeface="Times New Roman" pitchFamily="18" charset="0"/>
              </a:rPr>
              <a:t>Display module</a:t>
            </a:r>
          </a:p>
          <a:p>
            <a:pPr>
              <a:buFont typeface="Wingdings" pitchFamily="2" charset="2"/>
              <a:buChar char="Ø"/>
            </a:pPr>
            <a:r>
              <a:rPr lang="en-US" sz="2400" dirty="0" smtClean="0">
                <a:latin typeface="Times New Roman" pitchFamily="18" charset="0"/>
                <a:cs typeface="Times New Roman" pitchFamily="18" charset="0"/>
              </a:rPr>
              <a:t>Print Module</a:t>
            </a:r>
            <a:endParaRPr lang="en-US" sz="2400" dirty="0">
              <a:latin typeface="Times New Roman" pitchFamily="18" charset="0"/>
              <a:cs typeface="Times New Roman" pitchFamily="18" charset="0"/>
            </a:endParaRPr>
          </a:p>
          <a:p>
            <a:pPr marL="0" indent="0">
              <a:buNone/>
            </a:pPr>
            <a:endParaRPr lang="en-IN" dirty="0"/>
          </a:p>
        </p:txBody>
      </p:sp>
      <p:sp>
        <p:nvSpPr>
          <p:cNvPr id="30" name="Rectangle 25">
            <a:extLst>
              <a:ext uri="{FF2B5EF4-FFF2-40B4-BE49-F238E27FC236}">
                <a16:creationId xmlns:a16="http://schemas.microsoft.com/office/drawing/2014/main" xmlns="" id="{7984C9F5-DB9E-4EDA-8E49-409CD823AA92}"/>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31" name="Rectangle 30">
            <a:extLst>
              <a:ext uri="{FF2B5EF4-FFF2-40B4-BE49-F238E27FC236}">
                <a16:creationId xmlns:a16="http://schemas.microsoft.com/office/drawing/2014/main" xmlns="" id="{03A60B62-E6CA-42F5-B934-94A007EF319E}"/>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38">
            <a:extLst>
              <a:ext uri="{FF2B5EF4-FFF2-40B4-BE49-F238E27FC236}">
                <a16:creationId xmlns:a16="http://schemas.microsoft.com/office/drawing/2014/main" xmlns="" id="{C6B74667-755D-4DE3-B83B-8A25A1988137}"/>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RIT_PPT_Them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2271</TotalTime>
  <Words>588</Words>
  <Application>Microsoft Office PowerPoint</Application>
  <PresentationFormat>On-screen Show (4:3)</PresentationFormat>
  <Paragraphs>87</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SRIT_PPT_Theme</vt:lpstr>
      <vt:lpstr>EXAM SEATING ARRANGEMENT SYSTEM GitHub Link:  https://github.com/Lakshmikala77/EXAM-SEATING.git  </vt:lpstr>
      <vt:lpstr>Contents</vt:lpstr>
      <vt:lpstr>Introduction</vt:lpstr>
      <vt:lpstr>Existing System…</vt:lpstr>
      <vt:lpstr>Proposed System…</vt:lpstr>
      <vt:lpstr>Abstract</vt:lpstr>
      <vt:lpstr>Problem definition</vt:lpstr>
      <vt:lpstr>Continued…</vt:lpstr>
      <vt:lpstr>Design</vt:lpstr>
      <vt:lpstr>Module Description</vt:lpstr>
      <vt:lpstr>Outputs Admin login                                                Home page </vt:lpstr>
      <vt:lpstr>Student data Insertion    Lecturer data insertion</vt:lpstr>
      <vt:lpstr>Home page of Block      Automatic allocation </vt:lpstr>
      <vt:lpstr>Viewing the allocated rooms</vt:lpstr>
      <vt:lpstr>Allocation for external exams </vt:lpstr>
      <vt:lpstr>Displaying the allocated data</vt:lpstr>
      <vt:lpstr>Faculty Allotment</vt:lpstr>
      <vt:lpstr>Conclusion</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Finishing School Programme on C Programming</dc:title>
  <dc:creator>Hitendra</dc:creator>
  <cp:lastModifiedBy>kalarani</cp:lastModifiedBy>
  <cp:revision>300</cp:revision>
  <dcterms:created xsi:type="dcterms:W3CDTF">2006-08-16T00:00:00Z</dcterms:created>
  <dcterms:modified xsi:type="dcterms:W3CDTF">2021-07-07T04:55:28Z</dcterms:modified>
</cp:coreProperties>
</file>